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ptos" panose="020B0604020202020204" charset="0"/>
      <p:regular r:id="rId9"/>
    </p:embeddedFont>
    <p:embeddedFont>
      <p:font typeface="Arial" panose="020B0604020202020204" pitchFamily="34" charset="0"/>
      <p:regular r:id="rId10"/>
    </p:embeddedFont>
    <p:embeddedFont>
      <p:font typeface="Arial Bold" panose="020B0704020202020204" pitchFamily="34" charset="0"/>
      <p:regular r:id="rId11"/>
      <p:bold r:id="rId12"/>
    </p:embeddedFont>
    <p:embeddedFont>
      <p:font typeface="Arial Bold Italics" panose="020B0604020202020204" charset="0"/>
      <p:regular r:id="rId13"/>
    </p:embeddedFont>
    <p:embeddedFont>
      <p:font typeface="Arial Italics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otham Bold" panose="020B0604020202020204" charset="0"/>
      <p:regular r:id="rId19"/>
    </p:embeddedFont>
    <p:embeddedFont>
      <p:font typeface="Montserrat Bold" pitchFamily="2" charset="0"/>
      <p:regular r:id="rId20"/>
      <p:bold r:id="rId21"/>
    </p:embeddedFont>
    <p:embeddedFont>
      <p:font typeface="Poppins" panose="00000500000000000000" pitchFamily="2" charset="0"/>
      <p:regular r:id="rId22"/>
    </p:embeddedFont>
    <p:embeddedFont>
      <p:font typeface="Poppins Bold" panose="00000800000000000000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882" y="1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37306" y="8372876"/>
            <a:ext cx="2219911" cy="1399103"/>
          </a:xfrm>
          <a:custGeom>
            <a:avLst/>
            <a:gdLst/>
            <a:ahLst/>
            <a:cxnLst/>
            <a:rect l="l" t="t" r="r" b="b"/>
            <a:pathLst>
              <a:path w="2219911" h="1399103">
                <a:moveTo>
                  <a:pt x="0" y="0"/>
                </a:moveTo>
                <a:lnTo>
                  <a:pt x="2219911" y="0"/>
                </a:lnTo>
                <a:lnTo>
                  <a:pt x="2219911" y="1399103"/>
                </a:lnTo>
                <a:lnTo>
                  <a:pt x="0" y="1399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96875" y="-2685509"/>
            <a:ext cx="21045883" cy="18073152"/>
          </a:xfrm>
          <a:custGeom>
            <a:avLst/>
            <a:gdLst/>
            <a:ahLst/>
            <a:cxnLst/>
            <a:rect l="l" t="t" r="r" b="b"/>
            <a:pathLst>
              <a:path w="21045883" h="18073152">
                <a:moveTo>
                  <a:pt x="0" y="0"/>
                </a:moveTo>
                <a:lnTo>
                  <a:pt x="21045883" y="0"/>
                </a:lnTo>
                <a:lnTo>
                  <a:pt x="21045883" y="18073153"/>
                </a:lnTo>
                <a:lnTo>
                  <a:pt x="0" y="18073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5673137" y="5334222"/>
            <a:ext cx="69417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Closed Session | May 21, 2026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56574" y="4148760"/>
            <a:ext cx="12374852" cy="9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1"/>
              </a:lnSpc>
            </a:pPr>
            <a:r>
              <a:rPr lang="en-US" sz="583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UNION NEGOTIATIONS UPDATE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44112" y="2421105"/>
            <a:ext cx="12937466" cy="6970922"/>
            <a:chOff x="0" y="0"/>
            <a:chExt cx="3407399" cy="1835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07399" cy="1835963"/>
            </a:xfrm>
            <a:custGeom>
              <a:avLst/>
              <a:gdLst/>
              <a:ahLst/>
              <a:cxnLst/>
              <a:rect l="l" t="t" r="r" b="b"/>
              <a:pathLst>
                <a:path w="3407399" h="1835963">
                  <a:moveTo>
                    <a:pt x="0" y="0"/>
                  </a:moveTo>
                  <a:lnTo>
                    <a:pt x="3407399" y="0"/>
                  </a:lnTo>
                  <a:lnTo>
                    <a:pt x="3407399" y="1835963"/>
                  </a:lnTo>
                  <a:lnTo>
                    <a:pt x="0" y="1835963"/>
                  </a:lnTo>
                  <a:close/>
                </a:path>
              </a:pathLst>
            </a:custGeom>
            <a:solidFill>
              <a:srgbClr val="004AAD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3407399" cy="19693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61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6637" y="2300554"/>
            <a:ext cx="12937466" cy="6957746"/>
            <a:chOff x="0" y="0"/>
            <a:chExt cx="3407399" cy="18324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07399" cy="1832493"/>
            </a:xfrm>
            <a:custGeom>
              <a:avLst/>
              <a:gdLst/>
              <a:ahLst/>
              <a:cxnLst/>
              <a:rect l="l" t="t" r="r" b="b"/>
              <a:pathLst>
                <a:path w="3407399" h="1832493">
                  <a:moveTo>
                    <a:pt x="0" y="0"/>
                  </a:moveTo>
                  <a:lnTo>
                    <a:pt x="3407399" y="0"/>
                  </a:lnTo>
                  <a:lnTo>
                    <a:pt x="3407399" y="1832493"/>
                  </a:lnTo>
                  <a:lnTo>
                    <a:pt x="0" y="1832493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33350"/>
              <a:ext cx="3407399" cy="19658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61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13470118" y="7837812"/>
            <a:ext cx="1234616" cy="1234616"/>
          </a:xfrm>
          <a:custGeom>
            <a:avLst/>
            <a:gdLst/>
            <a:ahLst/>
            <a:cxnLst/>
            <a:rect l="l" t="t" r="r" b="b"/>
            <a:pathLst>
              <a:path w="1234616" h="1234616">
                <a:moveTo>
                  <a:pt x="0" y="0"/>
                </a:moveTo>
                <a:lnTo>
                  <a:pt x="1234616" y="0"/>
                </a:lnTo>
                <a:lnTo>
                  <a:pt x="1234616" y="1234616"/>
                </a:lnTo>
                <a:lnTo>
                  <a:pt x="0" y="123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37306" y="8372876"/>
            <a:ext cx="2219911" cy="1399103"/>
          </a:xfrm>
          <a:custGeom>
            <a:avLst/>
            <a:gdLst/>
            <a:ahLst/>
            <a:cxnLst/>
            <a:rect l="l" t="t" r="r" b="b"/>
            <a:pathLst>
              <a:path w="2219911" h="1399103">
                <a:moveTo>
                  <a:pt x="0" y="0"/>
                </a:moveTo>
                <a:lnTo>
                  <a:pt x="2219911" y="0"/>
                </a:lnTo>
                <a:lnTo>
                  <a:pt x="2219911" y="1399103"/>
                </a:lnTo>
                <a:lnTo>
                  <a:pt x="0" y="1399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76637" y="2421864"/>
            <a:ext cx="11946742" cy="655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30" lvl="1" indent="-253365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Tentative Agreements:</a:t>
            </a:r>
          </a:p>
          <a:p>
            <a:pPr algn="l">
              <a:lnSpc>
                <a:spcPts val="3359"/>
              </a:lnSpc>
            </a:pPr>
            <a:endParaRPr lang="en-US" sz="2799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1035973" lvl="2" indent="-345324" algn="l">
              <a:lnSpc>
                <a:spcPts val="2635"/>
              </a:lnSpc>
              <a:buFont typeface="Arial"/>
              <a:buChar char="⚬"/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Civilian SPD employees will be allowed to wear non-uniform attire if it poses no safety concerns and they maintain a professional appearance</a:t>
            </a:r>
          </a:p>
          <a:p>
            <a:pPr marL="1035973" lvl="2" indent="-345324" algn="l">
              <a:lnSpc>
                <a:spcPts val="2635"/>
              </a:lnSpc>
              <a:buFont typeface="Arial"/>
              <a:buChar char="⚬"/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part-time employees receive </a:t>
            </a:r>
            <a:r>
              <a:rPr lang="en-US" sz="21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50% of the standard uniform laundering allowance</a:t>
            </a:r>
          </a:p>
          <a:p>
            <a:pPr marL="1035973" lvl="2" indent="-345324" algn="l">
              <a:lnSpc>
                <a:spcPts val="2635"/>
              </a:lnSpc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SPD: </a:t>
            </a:r>
            <a:r>
              <a:rPr lang="en-US" sz="21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$80 every 6 months</a:t>
            </a:r>
          </a:p>
          <a:p>
            <a:pPr marL="1035973" lvl="2" indent="-345324" algn="l">
              <a:lnSpc>
                <a:spcPts val="2635"/>
              </a:lnSpc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Other departments: </a:t>
            </a:r>
            <a:r>
              <a:rPr lang="en-US" sz="21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$50 every 6 months</a:t>
            </a:r>
          </a:p>
          <a:p>
            <a:pPr marL="1035973" lvl="2" indent="-345324" algn="l">
              <a:lnSpc>
                <a:spcPts val="2635"/>
              </a:lnSpc>
              <a:buFont typeface="Arial"/>
              <a:buChar char="⚬"/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Personal Day allotment increases from </a:t>
            </a:r>
            <a:r>
              <a:rPr lang="en-US" sz="21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 days → 3 days</a:t>
            </a:r>
          </a:p>
          <a:p>
            <a:pPr marL="1035973" lvl="2" indent="-345324" algn="l">
              <a:lnSpc>
                <a:spcPts val="2635"/>
              </a:lnSpc>
            </a:pPr>
            <a:r>
              <a:rPr lang="en-US" sz="2196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(Alternative to union request for employee birthday holiday)</a:t>
            </a:r>
          </a:p>
          <a:p>
            <a:pPr marL="1035973" lvl="2" indent="-345324" algn="l">
              <a:lnSpc>
                <a:spcPts val="2635"/>
              </a:lnSpc>
              <a:buFont typeface="Arial"/>
              <a:buChar char="⚬"/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Part-time Employees scheduled </a:t>
            </a:r>
            <a:r>
              <a:rPr lang="en-US" sz="21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12+ hours/week</a:t>
            </a: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are eligible for:</a:t>
            </a:r>
          </a:p>
          <a:p>
            <a:pPr marL="1035973" lvl="2" indent="-345324" algn="l">
              <a:lnSpc>
                <a:spcPts val="2635"/>
              </a:lnSpc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Up to </a:t>
            </a:r>
            <a:r>
              <a:rPr lang="en-US" sz="21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10 days of jury duty leave annually</a:t>
            </a:r>
          </a:p>
          <a:p>
            <a:pPr marL="1035973" lvl="2" indent="-345324" algn="l">
              <a:lnSpc>
                <a:spcPts val="2635"/>
              </a:lnSpc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Differential pay between jury compensation and regular scheduled wages</a:t>
            </a:r>
          </a:p>
          <a:p>
            <a:pPr marL="1035973" lvl="2" indent="-345324" algn="l">
              <a:lnSpc>
                <a:spcPts val="2635"/>
              </a:lnSpc>
            </a:pPr>
            <a:endParaRPr lang="en-US" sz="219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6730" lvl="1" indent="-253365" algn="l">
              <a:lnSpc>
                <a:spcPts val="293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Outstanding Proposals:</a:t>
            </a:r>
          </a:p>
          <a:p>
            <a:pPr algn="l">
              <a:lnSpc>
                <a:spcPts val="2939"/>
              </a:lnSpc>
            </a:pPr>
            <a:endParaRPr lang="en-US" sz="2799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1035973" lvl="2" indent="-345324" algn="l">
              <a:lnSpc>
                <a:spcPts val="2305"/>
              </a:lnSpc>
              <a:buFont typeface="Arial"/>
              <a:buChar char="⚬"/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CDL Bonus of $2,000</a:t>
            </a:r>
          </a:p>
          <a:p>
            <a:pPr marL="1035973" lvl="2" indent="-345324" algn="l">
              <a:lnSpc>
                <a:spcPts val="2635"/>
              </a:lnSpc>
              <a:buFont typeface="Arial"/>
              <a:buChar char="⚬"/>
            </a:pPr>
            <a:r>
              <a:rPr lang="en-US" sz="219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Additional compensation for employees providing CDL or specialized equipment training</a:t>
            </a:r>
          </a:p>
          <a:p>
            <a:pPr marL="1035973" lvl="2" indent="-345324" algn="l">
              <a:lnSpc>
                <a:spcPts val="2635"/>
              </a:lnSpc>
            </a:pPr>
            <a:r>
              <a:rPr lang="en-US" sz="2196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(Amount not yet specified)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8325" y="895350"/>
            <a:ext cx="12378349" cy="113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4"/>
              </a:lnSpc>
              <a:spcBef>
                <a:spcPct val="0"/>
              </a:spcBef>
            </a:pPr>
            <a:r>
              <a:rPr lang="en-US" sz="65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AFSCME — Status </a:t>
            </a:r>
            <a:r>
              <a:rPr lang="en-US" sz="6596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UpdatE</a:t>
            </a:r>
            <a:endParaRPr lang="en-US" sz="6596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44112" y="2421105"/>
            <a:ext cx="12937466" cy="6970922"/>
            <a:chOff x="0" y="0"/>
            <a:chExt cx="3407399" cy="1835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07399" cy="1835963"/>
            </a:xfrm>
            <a:custGeom>
              <a:avLst/>
              <a:gdLst/>
              <a:ahLst/>
              <a:cxnLst/>
              <a:rect l="l" t="t" r="r" b="b"/>
              <a:pathLst>
                <a:path w="3407399" h="1835963">
                  <a:moveTo>
                    <a:pt x="0" y="0"/>
                  </a:moveTo>
                  <a:lnTo>
                    <a:pt x="3407399" y="0"/>
                  </a:lnTo>
                  <a:lnTo>
                    <a:pt x="3407399" y="1835963"/>
                  </a:lnTo>
                  <a:lnTo>
                    <a:pt x="0" y="1835963"/>
                  </a:lnTo>
                  <a:close/>
                </a:path>
              </a:pathLst>
            </a:custGeom>
            <a:solidFill>
              <a:srgbClr val="004AAD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3407399" cy="19693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61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6637" y="2300554"/>
            <a:ext cx="12937466" cy="6957746"/>
            <a:chOff x="0" y="0"/>
            <a:chExt cx="3407399" cy="18324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07399" cy="1832493"/>
            </a:xfrm>
            <a:custGeom>
              <a:avLst/>
              <a:gdLst/>
              <a:ahLst/>
              <a:cxnLst/>
              <a:rect l="l" t="t" r="r" b="b"/>
              <a:pathLst>
                <a:path w="3407399" h="1832493">
                  <a:moveTo>
                    <a:pt x="0" y="0"/>
                  </a:moveTo>
                  <a:lnTo>
                    <a:pt x="3407399" y="0"/>
                  </a:lnTo>
                  <a:lnTo>
                    <a:pt x="3407399" y="1832493"/>
                  </a:lnTo>
                  <a:lnTo>
                    <a:pt x="0" y="1832493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33350"/>
              <a:ext cx="3407399" cy="19658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61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13470118" y="7837812"/>
            <a:ext cx="1234616" cy="1234616"/>
          </a:xfrm>
          <a:custGeom>
            <a:avLst/>
            <a:gdLst/>
            <a:ahLst/>
            <a:cxnLst/>
            <a:rect l="l" t="t" r="r" b="b"/>
            <a:pathLst>
              <a:path w="1234616" h="1234616">
                <a:moveTo>
                  <a:pt x="0" y="0"/>
                </a:moveTo>
                <a:lnTo>
                  <a:pt x="1234616" y="0"/>
                </a:lnTo>
                <a:lnTo>
                  <a:pt x="1234616" y="1234616"/>
                </a:lnTo>
                <a:lnTo>
                  <a:pt x="0" y="123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37306" y="8372876"/>
            <a:ext cx="2219911" cy="1399103"/>
          </a:xfrm>
          <a:custGeom>
            <a:avLst/>
            <a:gdLst/>
            <a:ahLst/>
            <a:cxnLst/>
            <a:rect l="l" t="t" r="r" b="b"/>
            <a:pathLst>
              <a:path w="2219911" h="1399103">
                <a:moveTo>
                  <a:pt x="0" y="0"/>
                </a:moveTo>
                <a:lnTo>
                  <a:pt x="2219911" y="0"/>
                </a:lnTo>
                <a:lnTo>
                  <a:pt x="2219911" y="1399103"/>
                </a:lnTo>
                <a:lnTo>
                  <a:pt x="0" y="1399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8325" y="895350"/>
            <a:ext cx="12378349" cy="113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4"/>
              </a:lnSpc>
              <a:spcBef>
                <a:spcPct val="0"/>
              </a:spcBef>
            </a:pPr>
            <a:r>
              <a:rPr lang="en-US" sz="65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IAFF — Status Update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6637" y="2700338"/>
            <a:ext cx="10664192" cy="486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 b="1" i="1" dirty="0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Complete Tentative Agreement Terms: </a:t>
            </a:r>
          </a:p>
          <a:p>
            <a:pPr algn="l">
              <a:lnSpc>
                <a:spcPts val="2639"/>
              </a:lnSpc>
            </a:pPr>
            <a:endParaRPr lang="en-US" sz="2799" b="1" i="1" dirty="0">
              <a:solidFill>
                <a:srgbClr val="000000"/>
              </a:solidFill>
              <a:latin typeface="Arial Bold Italics"/>
              <a:ea typeface="Arial Bold Italics"/>
              <a:cs typeface="Arial Bold Italics"/>
              <a:sym typeface="Arial Bold Italics"/>
            </a:endParaRP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 i="1" dirty="0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Increase uniform washing allowance from $300 to $360, aligned with the police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 i="1" dirty="0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Formalize existing Fire Department practice, allowing attendance at paramedic training on paid time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 i="1" dirty="0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Fire Marshal’s Office on-call compensation increases from: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 b="1" i="1" dirty="0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1 hour → 3 hours of pay or comp time, </a:t>
            </a:r>
            <a:r>
              <a:rPr lang="en-US" sz="2199" i="1" dirty="0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per </a:t>
            </a:r>
            <a:r>
              <a:rPr lang="en-US" sz="2199" b="1" i="1" dirty="0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12-hour on-call shift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 i="1" dirty="0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Aligned with existing on-call standards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 i="1" dirty="0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Increase most skill and special operations stipends from $100 to $250; increase others from $200 to $400 or $500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 i="1" dirty="0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Formalize an annual $3,000 stipend for Lieutenants and Captains holding EMT-P certification.</a:t>
            </a:r>
          </a:p>
          <a:p>
            <a:pPr algn="l">
              <a:lnSpc>
                <a:spcPts val="3410"/>
              </a:lnSpc>
            </a:pPr>
            <a:endParaRPr lang="en-US" sz="2199" i="1" dirty="0">
              <a:solidFill>
                <a:srgbClr val="000000"/>
              </a:solidFill>
              <a:latin typeface="Arial Italics"/>
              <a:ea typeface="Arial Italics"/>
              <a:cs typeface="Arial Italics"/>
              <a:sym typeface="Arial Itali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44112" y="2421105"/>
            <a:ext cx="12937466" cy="6970922"/>
            <a:chOff x="0" y="0"/>
            <a:chExt cx="3407399" cy="1835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07399" cy="1835963"/>
            </a:xfrm>
            <a:custGeom>
              <a:avLst/>
              <a:gdLst/>
              <a:ahLst/>
              <a:cxnLst/>
              <a:rect l="l" t="t" r="r" b="b"/>
              <a:pathLst>
                <a:path w="3407399" h="1835963">
                  <a:moveTo>
                    <a:pt x="0" y="0"/>
                  </a:moveTo>
                  <a:lnTo>
                    <a:pt x="3407399" y="0"/>
                  </a:lnTo>
                  <a:lnTo>
                    <a:pt x="3407399" y="1835963"/>
                  </a:lnTo>
                  <a:lnTo>
                    <a:pt x="0" y="1835963"/>
                  </a:lnTo>
                  <a:close/>
                </a:path>
              </a:pathLst>
            </a:custGeom>
            <a:solidFill>
              <a:srgbClr val="004AAD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3407399" cy="19693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61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6637" y="2300554"/>
            <a:ext cx="12937466" cy="6957746"/>
            <a:chOff x="0" y="0"/>
            <a:chExt cx="3407399" cy="18324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07399" cy="1832493"/>
            </a:xfrm>
            <a:custGeom>
              <a:avLst/>
              <a:gdLst/>
              <a:ahLst/>
              <a:cxnLst/>
              <a:rect l="l" t="t" r="r" b="b"/>
              <a:pathLst>
                <a:path w="3407399" h="1832493">
                  <a:moveTo>
                    <a:pt x="0" y="0"/>
                  </a:moveTo>
                  <a:lnTo>
                    <a:pt x="3407399" y="0"/>
                  </a:lnTo>
                  <a:lnTo>
                    <a:pt x="3407399" y="1832493"/>
                  </a:lnTo>
                  <a:lnTo>
                    <a:pt x="0" y="1832493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33350"/>
              <a:ext cx="3407399" cy="19658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61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13470118" y="7837812"/>
            <a:ext cx="1234616" cy="1234616"/>
          </a:xfrm>
          <a:custGeom>
            <a:avLst/>
            <a:gdLst/>
            <a:ahLst/>
            <a:cxnLst/>
            <a:rect l="l" t="t" r="r" b="b"/>
            <a:pathLst>
              <a:path w="1234616" h="1234616">
                <a:moveTo>
                  <a:pt x="0" y="0"/>
                </a:moveTo>
                <a:lnTo>
                  <a:pt x="1234616" y="0"/>
                </a:lnTo>
                <a:lnTo>
                  <a:pt x="1234616" y="1234616"/>
                </a:lnTo>
                <a:lnTo>
                  <a:pt x="0" y="123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37306" y="8372876"/>
            <a:ext cx="2219911" cy="1399103"/>
          </a:xfrm>
          <a:custGeom>
            <a:avLst/>
            <a:gdLst/>
            <a:ahLst/>
            <a:cxnLst/>
            <a:rect l="l" t="t" r="r" b="b"/>
            <a:pathLst>
              <a:path w="2219911" h="1399103">
                <a:moveTo>
                  <a:pt x="0" y="0"/>
                </a:moveTo>
                <a:lnTo>
                  <a:pt x="2219911" y="0"/>
                </a:lnTo>
                <a:lnTo>
                  <a:pt x="2219911" y="1399103"/>
                </a:lnTo>
                <a:lnTo>
                  <a:pt x="0" y="1399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8325" y="895350"/>
            <a:ext cx="12378349" cy="113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4"/>
              </a:lnSpc>
              <a:spcBef>
                <a:spcPct val="0"/>
              </a:spcBef>
            </a:pPr>
            <a:r>
              <a:rPr lang="en-US" sz="65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IAFF (cont.)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6637" y="2753126"/>
            <a:ext cx="10664192" cy="561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Complete Tentative Agreement Terms: </a:t>
            </a:r>
          </a:p>
          <a:p>
            <a:pPr algn="l">
              <a:lnSpc>
                <a:spcPts val="2639"/>
              </a:lnSpc>
            </a:pPr>
            <a:endParaRPr lang="en-US" sz="2799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Formalize existing incentive programs: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EMT hiring bonus: $5,000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Paramedic hiring / incumbent incentive: $10,000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to available funding, with a guarantee of </a:t>
            </a: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 Paramedic bonuses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Expand probationary period for new hires from 6 months to 12 months, effective 7/1/26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Formalize current leave benefits and add: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Cash-out of up to </a:t>
            </a: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42 hours</a:t>
            </a: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unused annual leave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Employee must have over 200 hours of</a:t>
            </a: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leave balance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Employees at leave cap must attempt to use at least </a:t>
            </a: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42 hours of annual leave in that year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Agreed upon terms for FD call-in/holdover policy</a:t>
            </a:r>
          </a:p>
          <a:p>
            <a:pPr algn="l">
              <a:lnSpc>
                <a:spcPts val="3359"/>
              </a:lnSpc>
            </a:pPr>
            <a:endParaRPr lang="en-US" sz="21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410"/>
              </a:lnSpc>
            </a:pPr>
            <a:endParaRPr lang="en-US" sz="21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9605" y="2484802"/>
            <a:ext cx="13635789" cy="6970922"/>
            <a:chOff x="0" y="0"/>
            <a:chExt cx="3591319" cy="1835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19" cy="1835963"/>
            </a:xfrm>
            <a:custGeom>
              <a:avLst/>
              <a:gdLst/>
              <a:ahLst/>
              <a:cxnLst/>
              <a:rect l="l" t="t" r="r" b="b"/>
              <a:pathLst>
                <a:path w="3591319" h="1835963">
                  <a:moveTo>
                    <a:pt x="0" y="0"/>
                  </a:moveTo>
                  <a:lnTo>
                    <a:pt x="3591319" y="0"/>
                  </a:lnTo>
                  <a:lnTo>
                    <a:pt x="3591319" y="1835963"/>
                  </a:lnTo>
                  <a:lnTo>
                    <a:pt x="0" y="1835963"/>
                  </a:lnTo>
                  <a:close/>
                </a:path>
              </a:pathLst>
            </a:custGeom>
            <a:solidFill>
              <a:srgbClr val="004AAD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3591319" cy="19693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61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5592" y="2300554"/>
            <a:ext cx="14458718" cy="6957746"/>
            <a:chOff x="0" y="0"/>
            <a:chExt cx="3808057" cy="18324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08057" cy="1832493"/>
            </a:xfrm>
            <a:custGeom>
              <a:avLst/>
              <a:gdLst/>
              <a:ahLst/>
              <a:cxnLst/>
              <a:rect l="l" t="t" r="r" b="b"/>
              <a:pathLst>
                <a:path w="3808057" h="1832493">
                  <a:moveTo>
                    <a:pt x="0" y="0"/>
                  </a:moveTo>
                  <a:lnTo>
                    <a:pt x="3808057" y="0"/>
                  </a:lnTo>
                  <a:lnTo>
                    <a:pt x="3808057" y="1832493"/>
                  </a:lnTo>
                  <a:lnTo>
                    <a:pt x="0" y="1832493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33350"/>
              <a:ext cx="3808057" cy="19658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61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14202690" y="2630584"/>
            <a:ext cx="1234616" cy="1234616"/>
          </a:xfrm>
          <a:custGeom>
            <a:avLst/>
            <a:gdLst/>
            <a:ahLst/>
            <a:cxnLst/>
            <a:rect l="l" t="t" r="r" b="b"/>
            <a:pathLst>
              <a:path w="1234616" h="1234616">
                <a:moveTo>
                  <a:pt x="0" y="0"/>
                </a:moveTo>
                <a:lnTo>
                  <a:pt x="1234616" y="0"/>
                </a:lnTo>
                <a:lnTo>
                  <a:pt x="1234616" y="1234616"/>
                </a:lnTo>
                <a:lnTo>
                  <a:pt x="0" y="123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37306" y="8372876"/>
            <a:ext cx="2219911" cy="1399103"/>
          </a:xfrm>
          <a:custGeom>
            <a:avLst/>
            <a:gdLst/>
            <a:ahLst/>
            <a:cxnLst/>
            <a:rect l="l" t="t" r="r" b="b"/>
            <a:pathLst>
              <a:path w="2219911" h="1399103">
                <a:moveTo>
                  <a:pt x="0" y="0"/>
                </a:moveTo>
                <a:lnTo>
                  <a:pt x="2219911" y="0"/>
                </a:lnTo>
                <a:lnTo>
                  <a:pt x="2219911" y="1399103"/>
                </a:lnTo>
                <a:lnTo>
                  <a:pt x="0" y="1399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8325" y="895350"/>
            <a:ext cx="12378349" cy="113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4"/>
              </a:lnSpc>
              <a:spcBef>
                <a:spcPct val="0"/>
              </a:spcBef>
            </a:pPr>
            <a:r>
              <a:rPr lang="en-US" sz="65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FOP — STATUS Update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9605" y="2611534"/>
            <a:ext cx="14470086" cy="703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Tentative Agreements: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Crash Team and Hostage Rescue Team members receive: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 hours pay per month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Formalize existing leave carryover limits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Recognition Time During City Closures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Employees on a scheduled day off receive:</a:t>
            </a:r>
          </a:p>
          <a:p>
            <a:pPr marL="1424938" lvl="3" indent="-356235" algn="l">
              <a:lnSpc>
                <a:spcPts val="2639"/>
              </a:lnSpc>
              <a:buFont typeface="Arial"/>
              <a:buChar char="￭"/>
            </a:pP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8 hours of Recognition Time </a:t>
            </a: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non-essential employees receive Recognition Time.</a:t>
            </a:r>
          </a:p>
          <a:p>
            <a:pPr marL="474979" lvl="1" indent="-237490" algn="l">
              <a:lnSpc>
                <a:spcPts val="2639"/>
              </a:lnSpc>
              <a:buFont typeface="Arial"/>
              <a:buChar char="•"/>
            </a:pP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Outstanding Union Proposals (</a:t>
            </a:r>
            <a:r>
              <a:rPr lang="en-US" sz="2199" b="1" i="1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presumably these are withdrawn based on the MOU draft sent by Kieran)</a:t>
            </a: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: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Leaves that were approved before a transfer order will be protected for the transferred employee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the court time minimum from 2 to 3 hours of premium pay 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the court time minimum for days of multi-case testimony from 4 to 6 hours of premium pay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 to make every effort to fill promotional vacancies before the expiration of the promotional list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 may not vary work schedules to avoid payment of OT</a:t>
            </a:r>
          </a:p>
          <a:p>
            <a:pPr marL="474979" lvl="1" indent="-237490" algn="l">
              <a:lnSpc>
                <a:spcPts val="2639"/>
              </a:lnSpc>
              <a:buFont typeface="Arial"/>
              <a:buChar char="•"/>
            </a:pP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Outstanding City Proposals (</a:t>
            </a:r>
            <a:r>
              <a:rPr lang="en-US" sz="2199" b="1" i="1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is the PD on board with withdrawing these proposals?</a:t>
            </a:r>
            <a:r>
              <a:rPr lang="en-US" sz="2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):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 CID and Administrative units to work a 2:36 – 11:00 pm shift in addition to the day shift</a:t>
            </a:r>
          </a:p>
          <a:p>
            <a:pPr marL="949959" lvl="2" indent="-316653" algn="l">
              <a:lnSpc>
                <a:spcPts val="263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 temporary changes to employees in CID and Administrative units from day to evening shifts on at least 2 days’ notice</a:t>
            </a:r>
          </a:p>
          <a:p>
            <a:pPr algn="l">
              <a:lnSpc>
                <a:spcPts val="3359"/>
              </a:lnSpc>
            </a:pPr>
            <a:endParaRPr lang="en-US" sz="21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359"/>
              </a:lnSpc>
            </a:pPr>
            <a:endParaRPr lang="en-US" sz="21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410"/>
              </a:lnSpc>
            </a:pPr>
            <a:endParaRPr lang="en-US" sz="21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61960" y="3234192"/>
            <a:ext cx="5204025" cy="4789994"/>
            <a:chOff x="0" y="0"/>
            <a:chExt cx="1370607" cy="12615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0607" cy="1261562"/>
            </a:xfrm>
            <a:custGeom>
              <a:avLst/>
              <a:gdLst/>
              <a:ahLst/>
              <a:cxnLst/>
              <a:rect l="l" t="t" r="r" b="b"/>
              <a:pathLst>
                <a:path w="1370607" h="1261562">
                  <a:moveTo>
                    <a:pt x="75872" y="0"/>
                  </a:moveTo>
                  <a:lnTo>
                    <a:pt x="1294736" y="0"/>
                  </a:lnTo>
                  <a:cubicBezTo>
                    <a:pt x="1314858" y="0"/>
                    <a:pt x="1334156" y="7994"/>
                    <a:pt x="1348385" y="22222"/>
                  </a:cubicBezTo>
                  <a:cubicBezTo>
                    <a:pt x="1362614" y="36451"/>
                    <a:pt x="1370607" y="55749"/>
                    <a:pt x="1370607" y="75872"/>
                  </a:cubicBezTo>
                  <a:lnTo>
                    <a:pt x="1370607" y="1185691"/>
                  </a:lnTo>
                  <a:cubicBezTo>
                    <a:pt x="1370607" y="1205813"/>
                    <a:pt x="1362614" y="1225111"/>
                    <a:pt x="1348385" y="1239340"/>
                  </a:cubicBezTo>
                  <a:cubicBezTo>
                    <a:pt x="1334156" y="1253569"/>
                    <a:pt x="1314858" y="1261562"/>
                    <a:pt x="1294736" y="1261562"/>
                  </a:cubicBezTo>
                  <a:lnTo>
                    <a:pt x="75872" y="1261562"/>
                  </a:lnTo>
                  <a:cubicBezTo>
                    <a:pt x="55749" y="1261562"/>
                    <a:pt x="36451" y="1253569"/>
                    <a:pt x="22222" y="1239340"/>
                  </a:cubicBezTo>
                  <a:cubicBezTo>
                    <a:pt x="7994" y="1225111"/>
                    <a:pt x="0" y="1205813"/>
                    <a:pt x="0" y="1185691"/>
                  </a:cubicBezTo>
                  <a:lnTo>
                    <a:pt x="0" y="75872"/>
                  </a:lnTo>
                  <a:cubicBezTo>
                    <a:pt x="0" y="55749"/>
                    <a:pt x="7994" y="36451"/>
                    <a:pt x="22222" y="22222"/>
                  </a:cubicBezTo>
                  <a:cubicBezTo>
                    <a:pt x="36451" y="7994"/>
                    <a:pt x="55749" y="0"/>
                    <a:pt x="758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1370607" cy="1394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58325" y="895350"/>
            <a:ext cx="12378349" cy="113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4"/>
              </a:lnSpc>
              <a:spcBef>
                <a:spcPct val="0"/>
              </a:spcBef>
            </a:pPr>
            <a:r>
              <a:rPr lang="en-US" sz="65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WAGE Proposals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322921" y="3234192"/>
            <a:ext cx="5204025" cy="4789994"/>
            <a:chOff x="0" y="0"/>
            <a:chExt cx="1370607" cy="12615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0607" cy="1261562"/>
            </a:xfrm>
            <a:custGeom>
              <a:avLst/>
              <a:gdLst/>
              <a:ahLst/>
              <a:cxnLst/>
              <a:rect l="l" t="t" r="r" b="b"/>
              <a:pathLst>
                <a:path w="1370607" h="1261562">
                  <a:moveTo>
                    <a:pt x="75872" y="0"/>
                  </a:moveTo>
                  <a:lnTo>
                    <a:pt x="1294736" y="0"/>
                  </a:lnTo>
                  <a:cubicBezTo>
                    <a:pt x="1314858" y="0"/>
                    <a:pt x="1334156" y="7994"/>
                    <a:pt x="1348385" y="22222"/>
                  </a:cubicBezTo>
                  <a:cubicBezTo>
                    <a:pt x="1362614" y="36451"/>
                    <a:pt x="1370607" y="55749"/>
                    <a:pt x="1370607" y="75872"/>
                  </a:cubicBezTo>
                  <a:lnTo>
                    <a:pt x="1370607" y="1185691"/>
                  </a:lnTo>
                  <a:cubicBezTo>
                    <a:pt x="1370607" y="1205813"/>
                    <a:pt x="1362614" y="1225111"/>
                    <a:pt x="1348385" y="1239340"/>
                  </a:cubicBezTo>
                  <a:cubicBezTo>
                    <a:pt x="1334156" y="1253569"/>
                    <a:pt x="1314858" y="1261562"/>
                    <a:pt x="1294736" y="1261562"/>
                  </a:cubicBezTo>
                  <a:lnTo>
                    <a:pt x="75872" y="1261562"/>
                  </a:lnTo>
                  <a:cubicBezTo>
                    <a:pt x="55749" y="1261562"/>
                    <a:pt x="36451" y="1253569"/>
                    <a:pt x="22222" y="1239340"/>
                  </a:cubicBezTo>
                  <a:cubicBezTo>
                    <a:pt x="7994" y="1225111"/>
                    <a:pt x="0" y="1205813"/>
                    <a:pt x="0" y="1185691"/>
                  </a:cubicBezTo>
                  <a:lnTo>
                    <a:pt x="0" y="75872"/>
                  </a:lnTo>
                  <a:cubicBezTo>
                    <a:pt x="0" y="55749"/>
                    <a:pt x="7994" y="36451"/>
                    <a:pt x="22222" y="22222"/>
                  </a:cubicBezTo>
                  <a:cubicBezTo>
                    <a:pt x="36451" y="7994"/>
                    <a:pt x="55749" y="0"/>
                    <a:pt x="758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33350"/>
              <a:ext cx="1370607" cy="1394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61960" y="3074950"/>
            <a:ext cx="5204025" cy="1327591"/>
            <a:chOff x="0" y="0"/>
            <a:chExt cx="1370607" cy="3496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70607" cy="349653"/>
            </a:xfrm>
            <a:custGeom>
              <a:avLst/>
              <a:gdLst/>
              <a:ahLst/>
              <a:cxnLst/>
              <a:rect l="l" t="t" r="r" b="b"/>
              <a:pathLst>
                <a:path w="1370607" h="349653">
                  <a:moveTo>
                    <a:pt x="75872" y="0"/>
                  </a:moveTo>
                  <a:lnTo>
                    <a:pt x="1294736" y="0"/>
                  </a:lnTo>
                  <a:cubicBezTo>
                    <a:pt x="1314858" y="0"/>
                    <a:pt x="1334156" y="7994"/>
                    <a:pt x="1348385" y="22222"/>
                  </a:cubicBezTo>
                  <a:cubicBezTo>
                    <a:pt x="1362614" y="36451"/>
                    <a:pt x="1370607" y="55749"/>
                    <a:pt x="1370607" y="75872"/>
                  </a:cubicBezTo>
                  <a:lnTo>
                    <a:pt x="1370607" y="273782"/>
                  </a:lnTo>
                  <a:cubicBezTo>
                    <a:pt x="1370607" y="293904"/>
                    <a:pt x="1362614" y="313202"/>
                    <a:pt x="1348385" y="327431"/>
                  </a:cubicBezTo>
                  <a:cubicBezTo>
                    <a:pt x="1334156" y="341660"/>
                    <a:pt x="1314858" y="349653"/>
                    <a:pt x="1294736" y="349653"/>
                  </a:cubicBezTo>
                  <a:lnTo>
                    <a:pt x="75872" y="349653"/>
                  </a:lnTo>
                  <a:cubicBezTo>
                    <a:pt x="55749" y="349653"/>
                    <a:pt x="36451" y="341660"/>
                    <a:pt x="22222" y="327431"/>
                  </a:cubicBezTo>
                  <a:cubicBezTo>
                    <a:pt x="7994" y="313202"/>
                    <a:pt x="0" y="293904"/>
                    <a:pt x="0" y="273782"/>
                  </a:cubicBezTo>
                  <a:lnTo>
                    <a:pt x="0" y="75872"/>
                  </a:lnTo>
                  <a:cubicBezTo>
                    <a:pt x="0" y="55749"/>
                    <a:pt x="7994" y="36451"/>
                    <a:pt x="22222" y="22222"/>
                  </a:cubicBezTo>
                  <a:cubicBezTo>
                    <a:pt x="36451" y="7994"/>
                    <a:pt x="55749" y="0"/>
                    <a:pt x="75872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33350"/>
              <a:ext cx="1370607" cy="483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22921" y="3074950"/>
            <a:ext cx="5204025" cy="1327591"/>
            <a:chOff x="0" y="0"/>
            <a:chExt cx="1370607" cy="34965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70607" cy="349653"/>
            </a:xfrm>
            <a:custGeom>
              <a:avLst/>
              <a:gdLst/>
              <a:ahLst/>
              <a:cxnLst/>
              <a:rect l="l" t="t" r="r" b="b"/>
              <a:pathLst>
                <a:path w="1370607" h="349653">
                  <a:moveTo>
                    <a:pt x="75872" y="0"/>
                  </a:moveTo>
                  <a:lnTo>
                    <a:pt x="1294736" y="0"/>
                  </a:lnTo>
                  <a:cubicBezTo>
                    <a:pt x="1314858" y="0"/>
                    <a:pt x="1334156" y="7994"/>
                    <a:pt x="1348385" y="22222"/>
                  </a:cubicBezTo>
                  <a:cubicBezTo>
                    <a:pt x="1362614" y="36451"/>
                    <a:pt x="1370607" y="55749"/>
                    <a:pt x="1370607" y="75872"/>
                  </a:cubicBezTo>
                  <a:lnTo>
                    <a:pt x="1370607" y="273782"/>
                  </a:lnTo>
                  <a:cubicBezTo>
                    <a:pt x="1370607" y="293904"/>
                    <a:pt x="1362614" y="313202"/>
                    <a:pt x="1348385" y="327431"/>
                  </a:cubicBezTo>
                  <a:cubicBezTo>
                    <a:pt x="1334156" y="341660"/>
                    <a:pt x="1314858" y="349653"/>
                    <a:pt x="1294736" y="349653"/>
                  </a:cubicBezTo>
                  <a:lnTo>
                    <a:pt x="75872" y="349653"/>
                  </a:lnTo>
                  <a:cubicBezTo>
                    <a:pt x="55749" y="349653"/>
                    <a:pt x="36451" y="341660"/>
                    <a:pt x="22222" y="327431"/>
                  </a:cubicBezTo>
                  <a:cubicBezTo>
                    <a:pt x="7994" y="313202"/>
                    <a:pt x="0" y="293904"/>
                    <a:pt x="0" y="273782"/>
                  </a:cubicBezTo>
                  <a:lnTo>
                    <a:pt x="0" y="75872"/>
                  </a:lnTo>
                  <a:cubicBezTo>
                    <a:pt x="0" y="55749"/>
                    <a:pt x="7994" y="36451"/>
                    <a:pt x="22222" y="22222"/>
                  </a:cubicBezTo>
                  <a:cubicBezTo>
                    <a:pt x="36451" y="7994"/>
                    <a:pt x="55749" y="0"/>
                    <a:pt x="75872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33350"/>
              <a:ext cx="1370607" cy="483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171661" y="3396576"/>
            <a:ext cx="1984623" cy="60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351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AFSCME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54615" y="3396576"/>
            <a:ext cx="1140638" cy="60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351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IAFF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61960" y="5010150"/>
            <a:ext cx="5204025" cy="181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b="1" spc="10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 Step Advancement (2%)</a:t>
            </a:r>
          </a:p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spc="1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Effective:</a:t>
            </a:r>
            <a:r>
              <a:rPr lang="en-US" sz="2055" b="1" spc="10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7/1/26</a:t>
            </a:r>
          </a:p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spc="1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Budget Included:</a:t>
            </a:r>
            <a:r>
              <a:rPr lang="en-US" sz="2055" b="1" spc="10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$250K</a:t>
            </a:r>
          </a:p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spc="1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Additional Cost:</a:t>
            </a:r>
            <a:r>
              <a:rPr lang="en-US" sz="2055" b="1" spc="10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$0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22921" y="4781550"/>
            <a:ext cx="5204025" cy="227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b="1" spc="10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2.5% COLA + Step Advancement</a:t>
            </a:r>
          </a:p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spc="1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7/1/26 → COLA</a:t>
            </a:r>
          </a:p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spc="1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1/1/27 → Step Advancement</a:t>
            </a:r>
          </a:p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spc="1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Budget Included:</a:t>
            </a:r>
            <a:r>
              <a:rPr lang="en-US" sz="2055" b="1" spc="10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$250K</a:t>
            </a:r>
          </a:p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055" spc="1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Additional Cost:</a:t>
            </a:r>
            <a:r>
              <a:rPr lang="en-US" sz="2055" b="1" spc="10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≈ $150K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437306" y="8372876"/>
            <a:ext cx="2219911" cy="1399103"/>
          </a:xfrm>
          <a:custGeom>
            <a:avLst/>
            <a:gdLst/>
            <a:ahLst/>
            <a:cxnLst/>
            <a:rect l="l" t="t" r="r" b="b"/>
            <a:pathLst>
              <a:path w="2219911" h="1399103">
                <a:moveTo>
                  <a:pt x="0" y="0"/>
                </a:moveTo>
                <a:lnTo>
                  <a:pt x="2219911" y="0"/>
                </a:lnTo>
                <a:lnTo>
                  <a:pt x="2219911" y="1399103"/>
                </a:lnTo>
                <a:lnTo>
                  <a:pt x="0" y="139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7306" y="8372876"/>
            <a:ext cx="2219911" cy="1399103"/>
          </a:xfrm>
          <a:custGeom>
            <a:avLst/>
            <a:gdLst/>
            <a:ahLst/>
            <a:cxnLst/>
            <a:rect l="l" t="t" r="r" b="b"/>
            <a:pathLst>
              <a:path w="2219911" h="1399103">
                <a:moveTo>
                  <a:pt x="0" y="0"/>
                </a:moveTo>
                <a:lnTo>
                  <a:pt x="2219911" y="0"/>
                </a:lnTo>
                <a:lnTo>
                  <a:pt x="2219911" y="1399103"/>
                </a:lnTo>
                <a:lnTo>
                  <a:pt x="0" y="139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538088"/>
            <a:ext cx="8887066" cy="7233892"/>
            <a:chOff x="0" y="0"/>
            <a:chExt cx="2340627" cy="19052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0627" cy="1905222"/>
            </a:xfrm>
            <a:custGeom>
              <a:avLst/>
              <a:gdLst/>
              <a:ahLst/>
              <a:cxnLst/>
              <a:rect l="l" t="t" r="r" b="b"/>
              <a:pathLst>
                <a:path w="2340627" h="1905222">
                  <a:moveTo>
                    <a:pt x="44428" y="0"/>
                  </a:moveTo>
                  <a:lnTo>
                    <a:pt x="2296198" y="0"/>
                  </a:lnTo>
                  <a:cubicBezTo>
                    <a:pt x="2320735" y="0"/>
                    <a:pt x="2340627" y="19891"/>
                    <a:pt x="2340627" y="44428"/>
                  </a:cubicBezTo>
                  <a:lnTo>
                    <a:pt x="2340627" y="1860794"/>
                  </a:lnTo>
                  <a:cubicBezTo>
                    <a:pt x="2340627" y="1885331"/>
                    <a:pt x="2320735" y="1905222"/>
                    <a:pt x="2296198" y="1905222"/>
                  </a:cubicBezTo>
                  <a:lnTo>
                    <a:pt x="44428" y="1905222"/>
                  </a:lnTo>
                  <a:cubicBezTo>
                    <a:pt x="19891" y="1905222"/>
                    <a:pt x="0" y="1885331"/>
                    <a:pt x="0" y="1860794"/>
                  </a:cubicBezTo>
                  <a:lnTo>
                    <a:pt x="0" y="44428"/>
                  </a:lnTo>
                  <a:cubicBezTo>
                    <a:pt x="0" y="19891"/>
                    <a:pt x="19891" y="0"/>
                    <a:pt x="444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2340627" cy="2038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90814" y="3170495"/>
            <a:ext cx="7019388" cy="5330546"/>
            <a:chOff x="0" y="0"/>
            <a:chExt cx="1848728" cy="1403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8728" cy="1403930"/>
            </a:xfrm>
            <a:custGeom>
              <a:avLst/>
              <a:gdLst/>
              <a:ahLst/>
              <a:cxnLst/>
              <a:rect l="l" t="t" r="r" b="b"/>
              <a:pathLst>
                <a:path w="1848728" h="1403930">
                  <a:moveTo>
                    <a:pt x="0" y="0"/>
                  </a:moveTo>
                  <a:lnTo>
                    <a:pt x="1848728" y="0"/>
                  </a:lnTo>
                  <a:lnTo>
                    <a:pt x="1848728" y="1403930"/>
                  </a:lnTo>
                  <a:lnTo>
                    <a:pt x="0" y="140393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33350"/>
              <a:ext cx="1848728" cy="153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62779" y="3847126"/>
            <a:ext cx="8752987" cy="465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30" lvl="1" indent="-253365" algn="l">
              <a:lnSpc>
                <a:spcPts val="2721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Year 1 – Market Adjustment</a:t>
            </a:r>
          </a:p>
          <a:p>
            <a:pPr marL="970457" lvl="2" indent="-323486" algn="l">
              <a:lnSpc>
                <a:spcPts val="213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Sliding-scale compensation increase</a:t>
            </a:r>
          </a:p>
          <a:p>
            <a:pPr algn="l">
              <a:lnSpc>
                <a:spcPts val="2138"/>
              </a:lnSpc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Raises starting police officer salary to $71,000</a:t>
            </a:r>
          </a:p>
          <a:p>
            <a:pPr marL="1341167" lvl="2" indent="-447056" algn="l">
              <a:lnSpc>
                <a:spcPts val="2955"/>
              </a:lnSpc>
            </a:pPr>
            <a:endParaRPr lang="en-US" sz="21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6730" lvl="1" indent="-253365" algn="l">
              <a:lnSpc>
                <a:spcPts val="2721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Regional Comparison</a:t>
            </a:r>
          </a:p>
          <a:p>
            <a:pPr marL="970457" lvl="2" indent="-323486" algn="l">
              <a:lnSpc>
                <a:spcPts val="213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Wicomico County: $70,000 </a:t>
            </a:r>
          </a:p>
          <a:p>
            <a:pPr marL="970355" lvl="2" indent="-323452" algn="l">
              <a:lnSpc>
                <a:spcPts val="213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Worcester County: $70,284 </a:t>
            </a:r>
          </a:p>
          <a:p>
            <a:pPr algn="l">
              <a:lnSpc>
                <a:spcPts val="2955"/>
              </a:lnSpc>
            </a:pPr>
            <a:endParaRPr lang="en-US" sz="21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6730" lvl="1" indent="-253365" algn="l">
              <a:lnSpc>
                <a:spcPts val="2721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Budget Impact</a:t>
            </a:r>
          </a:p>
          <a:p>
            <a:pPr marL="970457" lvl="2" indent="-323486" algn="l">
              <a:lnSpc>
                <a:spcPts val="213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Budget Included: $250,000</a:t>
            </a:r>
          </a:p>
          <a:p>
            <a:pPr marL="970457" lvl="2" indent="-323486" algn="l">
              <a:lnSpc>
                <a:spcPts val="213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Estimated Additional Cost: $1.5M</a:t>
            </a:r>
          </a:p>
          <a:p>
            <a:pPr marL="1341167" lvl="2" indent="-447056" algn="l">
              <a:lnSpc>
                <a:spcPts val="2955"/>
              </a:lnSpc>
            </a:pPr>
            <a:endParaRPr lang="en-US" sz="21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6730" lvl="1" indent="-253365" algn="l">
              <a:lnSpc>
                <a:spcPts val="2721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Year 2 – Adjustments</a:t>
            </a:r>
          </a:p>
          <a:p>
            <a:pPr marL="1002252" lvl="2" indent="-334084" algn="l">
              <a:lnSpc>
                <a:spcPts val="213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7/1/27 – 2.25% COLA</a:t>
            </a:r>
          </a:p>
          <a:p>
            <a:pPr marL="1002252" lvl="2" indent="-334084" algn="l">
              <a:lnSpc>
                <a:spcPts val="213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1/1/28 – One (1) Step Advancement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013947" y="3267476"/>
          <a:ext cx="6781800" cy="5105400"/>
        </p:xfrm>
        <a:graphic>
          <a:graphicData uri="http://schemas.openxmlformats.org/drawingml/2006/table">
            <a:tbl>
              <a:tblPr/>
              <a:tblGrid>
                <a:gridCol w="170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9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960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Pay Scale - Police Department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960"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Increase 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 u="sng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 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Grade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15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23.70%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Police Officer Trainee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960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23.70%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Police Officer 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15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20.00%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Police Officer 1st Class (PFC)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3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815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18.00%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Senior Police Officer (SPO)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4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815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16.00%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Master Police Officer (MPO)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5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815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14.00%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Corporal (Secondary Squad Supervisor)  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6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815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14.00%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Senior Corporal (Secondary Squad Supervisor)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7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815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14.00%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Sergeant (Squad Supervisor)  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8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2815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13.00%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Lieutenant (Squad Commander) 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9</a:t>
                      </a:r>
                      <a:endParaRPr lang="en-US" sz="1100"/>
                    </a:p>
                  </a:txBody>
                  <a:tcPr marL="9525" marR="9525" marT="9525" marB="9525" anchor="b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1258325" y="895350"/>
            <a:ext cx="12378349" cy="113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4"/>
              </a:lnSpc>
              <a:spcBef>
                <a:spcPct val="0"/>
              </a:spcBef>
            </a:pPr>
            <a:r>
              <a:rPr lang="en-US" sz="65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FOP WAGE Proposal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8890814" y="8537364"/>
            <a:ext cx="1234616" cy="1234616"/>
          </a:xfrm>
          <a:custGeom>
            <a:avLst/>
            <a:gdLst/>
            <a:ahLst/>
            <a:cxnLst/>
            <a:rect l="l" t="t" r="r" b="b"/>
            <a:pathLst>
              <a:path w="1234616" h="1234616">
                <a:moveTo>
                  <a:pt x="0" y="0"/>
                </a:moveTo>
                <a:lnTo>
                  <a:pt x="1234615" y="0"/>
                </a:lnTo>
                <a:lnTo>
                  <a:pt x="1234615" y="1234615"/>
                </a:lnTo>
                <a:lnTo>
                  <a:pt x="0" y="1234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</Words>
  <Application>Microsoft Office PowerPoint</Application>
  <PresentationFormat>Custom</PresentationFormat>
  <Paragraphs>120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Aptos</vt:lpstr>
      <vt:lpstr>Arial Bold Italics</vt:lpstr>
      <vt:lpstr>Arial</vt:lpstr>
      <vt:lpstr>Arial Italics</vt:lpstr>
      <vt:lpstr>Arial Bold</vt:lpstr>
      <vt:lpstr>Calibri</vt:lpstr>
      <vt:lpstr>Gotham Bold</vt:lpstr>
      <vt:lpstr>Montserrat Bold</vt:lpstr>
      <vt:lpstr>Poppins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Council Union Update Presentation (NEW DESIGN).pptx</dc:title>
  <cp:lastModifiedBy>Jordan Ray</cp:lastModifiedBy>
  <cp:revision>2</cp:revision>
  <dcterms:created xsi:type="dcterms:W3CDTF">2006-08-16T00:00:00Z</dcterms:created>
  <dcterms:modified xsi:type="dcterms:W3CDTF">2026-05-21T18:33:33Z</dcterms:modified>
  <dc:identifier>DAHKUZIekqI</dc:identifier>
</cp:coreProperties>
</file>