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8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7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11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7807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17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790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16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47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6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4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44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3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6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75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93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6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03024-087B-46B2-8B9E-7841709D89C9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E57E6-DE85-4065-B0BC-6F1DE61378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755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C1610-81F9-4C96-B899-CCB1124892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Budget Sustainability and Fiscal Implications for the City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0DBB28-E32C-909E-936E-D2F4F910AB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/>
              <a:t>City Council Presentation</a:t>
            </a:r>
          </a:p>
          <a:p>
            <a:r>
              <a:rPr lang="en-US" sz="2000" dirty="0"/>
              <a:t>April 13, 2026</a:t>
            </a:r>
          </a:p>
        </p:txBody>
      </p:sp>
    </p:spTree>
    <p:extLst>
      <p:ext uri="{BB962C8B-B14F-4D97-AF65-F5344CB8AC3E}">
        <p14:creationId xmlns:p14="http://schemas.microsoft.com/office/powerpoint/2010/main" val="1447006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E791D2F-6FA8-F68A-E64A-FB56BBCBA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 and Context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6348DF2-4C3D-94D3-4E33-E4E9D70ED8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100" dirty="0"/>
              <a:t>Surplus</a:t>
            </a:r>
          </a:p>
          <a:p>
            <a:pPr lvl="1"/>
            <a:r>
              <a:rPr lang="en-US" sz="1900" dirty="0"/>
              <a:t>$9.7 million in 2020</a:t>
            </a:r>
          </a:p>
          <a:p>
            <a:pPr lvl="1"/>
            <a:r>
              <a:rPr lang="en-US" sz="1900" dirty="0"/>
              <a:t>Increased to $20.1 million by 2025</a:t>
            </a:r>
          </a:p>
          <a:p>
            <a:pPr lvl="2"/>
            <a:r>
              <a:rPr lang="en-US" sz="1900" dirty="0"/>
              <a:t>One-time revenues (Covid Relief, Fire Service Catchups, Interest Income, etc.) totaled $11.3 million from 2020 - 2025</a:t>
            </a:r>
          </a:p>
          <a:p>
            <a:endParaRPr lang="en-US" sz="2100" dirty="0"/>
          </a:p>
          <a:p>
            <a:r>
              <a:rPr lang="en-US" sz="2100" dirty="0"/>
              <a:t>Salary &amp; Benefits</a:t>
            </a:r>
          </a:p>
          <a:p>
            <a:pPr lvl="1"/>
            <a:r>
              <a:rPr lang="en-US" sz="1900" dirty="0"/>
              <a:t>Not including increases in overtime, salaries and benefits increased between $4.5 - $5 million (6% increase in wages each year) </a:t>
            </a:r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EFD0E0E9-9D33-E44E-5660-B45FF5092BC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3" y="2296390"/>
            <a:ext cx="5875337" cy="328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7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7D3D9-A0F5-95BC-7700-115A97B32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85B09E3-5846-67A3-D28A-FD813BD56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Long-Term Sustainability Considerations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0E70BF-D2A6-5239-E22F-7C65DBE24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986528" cy="418198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</a:pPr>
            <a:r>
              <a:rPr lang="en-US" sz="1800" dirty="0"/>
              <a:t>Year over year revenue projections, based on historical trends, equal an average increase of 3%</a:t>
            </a:r>
          </a:p>
          <a:p>
            <a:pPr>
              <a:lnSpc>
                <a:spcPct val="100000"/>
              </a:lnSpc>
            </a:pP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The City’s expenditures have increased on average 6.75% over the last three fiscal years</a:t>
            </a:r>
          </a:p>
          <a:p>
            <a:pPr>
              <a:lnSpc>
                <a:spcPct val="100000"/>
              </a:lnSpc>
            </a:pP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FY27 increase in employee Health Insurance, Liability and Property Insurance, Utilities, etc.</a:t>
            </a:r>
          </a:p>
          <a:p>
            <a:pPr>
              <a:lnSpc>
                <a:spcPct val="100000"/>
              </a:lnSpc>
            </a:pP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Borrowing concerns </a:t>
            </a:r>
            <a:r>
              <a:rPr lang="en-US" sz="1800"/>
              <a:t>from MDE, Credit Rating</a:t>
            </a:r>
            <a:endParaRPr lang="en-US" sz="1800" dirty="0"/>
          </a:p>
          <a:p>
            <a:pPr>
              <a:lnSpc>
                <a:spcPct val="100000"/>
              </a:lnSpc>
            </a:pP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OPEB (Other Post Employment Benefits)</a:t>
            </a:r>
          </a:p>
          <a:p>
            <a:pPr>
              <a:lnSpc>
                <a:spcPct val="100000"/>
              </a:lnSpc>
            </a:pP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Current projections show no surplus left as soon as FY30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851AF278-93E1-0DB6-E67C-CB49A5BC222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83313" y="2293971"/>
            <a:ext cx="5858686" cy="3245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0194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90</TotalTime>
  <Words>159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Bookman Old Style</vt:lpstr>
      <vt:lpstr>Rockwell</vt:lpstr>
      <vt:lpstr>Damask</vt:lpstr>
      <vt:lpstr>Budget Sustainability and Fiscal Implications for the City</vt:lpstr>
      <vt:lpstr>Background and Context</vt:lpstr>
      <vt:lpstr>Long-Term Sustainability Considerations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Rice</dc:creator>
  <cp:lastModifiedBy>Nick Rice</cp:lastModifiedBy>
  <cp:revision>4</cp:revision>
  <dcterms:created xsi:type="dcterms:W3CDTF">2026-04-13T19:28:06Z</dcterms:created>
  <dcterms:modified xsi:type="dcterms:W3CDTF">2026-04-13T21:07:01Z</dcterms:modified>
</cp:coreProperties>
</file>